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3" r:id="rId3"/>
    <p:sldId id="261" r:id="rId4"/>
    <p:sldId id="305" r:id="rId5"/>
    <p:sldId id="298" r:id="rId6"/>
    <p:sldId id="297" r:id="rId7"/>
    <p:sldId id="299" r:id="rId8"/>
    <p:sldId id="300" r:id="rId9"/>
    <p:sldId id="304" r:id="rId10"/>
    <p:sldId id="301" r:id="rId11"/>
    <p:sldId id="302" r:id="rId12"/>
    <p:sldId id="306" r:id="rId13"/>
    <p:sldId id="307" r:id="rId14"/>
    <p:sldId id="303" r:id="rId15"/>
    <p:sldId id="308" r:id="rId16"/>
    <p:sldId id="312" r:id="rId17"/>
    <p:sldId id="313" r:id="rId18"/>
    <p:sldId id="314" r:id="rId19"/>
    <p:sldId id="315" r:id="rId20"/>
    <p:sldId id="316" r:id="rId21"/>
    <p:sldId id="317" r:id="rId22"/>
    <p:sldId id="31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1FD9-B322-2549-9400-AF0C57474107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24EC-C302-4742-94E1-DA9B006B3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17F39-3343-D34D-887C-91D887A1DE4F}" type="datetimeFigureOut">
              <a:rPr lang="en-US" smtClean="0"/>
              <a:pPr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://www.wolframalpha.com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.wolframcloud.com/objects/wpl/GetStarted.nb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.wolframcloud.com/objects/wpl/GetStarted.nb" TargetMode="External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.wolframcloud.com/objects/wpl/GetStarted.nb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open.wolframcloud.com/objects/wpl/GetStarted.nb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4288" y="304800"/>
            <a:ext cx="9104312" cy="2438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 smtClean="0">
                <a:latin typeface="Times New Roman"/>
                <a:cs typeface="Times New Roman"/>
              </a:rPr>
              <a:t>Hands-on Introduction to </a:t>
            </a:r>
            <a:r>
              <a:rPr lang="en-US" sz="3600" dirty="0" err="1" smtClean="0">
                <a:latin typeface="Times New Roman"/>
                <a:cs typeface="Times New Roman"/>
              </a:rPr>
              <a:t>Mathematica</a:t>
            </a:r>
            <a:endParaRPr lang="en-US" sz="3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 1" descr="IMG_2089.jpeg"/>
          <p:cNvPicPr/>
          <p:nvPr/>
        </p:nvPicPr>
        <p:blipFill>
          <a:blip r:embed="rId4"/>
          <a:srcRect l="36665" t="30724" r="34167" b="20345"/>
          <a:stretch>
            <a:fillRect/>
          </a:stretch>
        </p:blipFill>
        <p:spPr bwMode="auto">
          <a:xfrm rot="10800000">
            <a:off x="295409" y="4279340"/>
            <a:ext cx="1864391" cy="179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J_3D_primershear_examp.jpg"/>
          <p:cNvPicPr>
            <a:picLocks noChangeAspect="1"/>
          </p:cNvPicPr>
          <p:nvPr/>
        </p:nvPicPr>
        <p:blipFill>
          <a:blip r:embed="rId5"/>
          <a:srcRect l="20551" t="21207" r="23050" b="25744"/>
          <a:stretch>
            <a:fillRect/>
          </a:stretch>
        </p:blipFill>
        <p:spPr>
          <a:xfrm>
            <a:off x="2935502" y="2614485"/>
            <a:ext cx="3101686" cy="176495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273933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61836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761" y="4636088"/>
            <a:ext cx="1622044" cy="17112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Integrals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59" y="1211737"/>
            <a:ext cx="4306863" cy="564713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693345" y="1416131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75857" y="2386097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9959" y="1202267"/>
            <a:ext cx="323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Fastest way to type in an integral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31881" y="2201431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A little fancier notation using special symbol from a palette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81229" y="3925426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291273" y="3711562"/>
            <a:ext cx="2620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For definite integrals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685215" y="4742985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41239" y="4558319"/>
            <a:ext cx="4526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Pi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means </a:t>
            </a:r>
            <a:r>
              <a:rPr lang="en-GB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means 3.1415…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372104" y="6027719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28128" y="5843053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If you like, you can get really fancy with the  notation using the palettes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Differential Equations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00" y="1240637"/>
            <a:ext cx="6003289" cy="56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Differential Equations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48560" y="1468029"/>
            <a:ext cx="524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Lets follow the pattern on the help page and solve one: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50" y="1837361"/>
            <a:ext cx="4241800" cy="5969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1732468" y="1817807"/>
            <a:ext cx="483154" cy="139488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870494" y="1204472"/>
            <a:ext cx="505747" cy="25989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531" y="2713030"/>
            <a:ext cx="2456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Diff </a:t>
            </a:r>
            <a:r>
              <a:rPr lang="en-GB" dirty="0" err="1" smtClean="0">
                <a:solidFill>
                  <a:srgbClr val="000000"/>
                </a:solidFill>
                <a:latin typeface="Times New Roman" pitchFamily="18" charset="0"/>
              </a:rPr>
              <a:t>eq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we want to solve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34533" y="2692158"/>
            <a:ext cx="3647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Extra initial conditions specified to get a specific solution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0756"/>
            <a:ext cx="9144000" cy="958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9085" y="5356102"/>
            <a:ext cx="2135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Solution: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) = 2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baseline="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GB" i="1" baseline="30000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i="1" baseline="30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218939" y="4730159"/>
            <a:ext cx="14598" cy="625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8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Differential Equations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48560" y="1468029"/>
            <a:ext cx="8469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Since this is a computer, we can ask it to do real fancy stuff too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  <a:sym typeface="Wingdings"/>
              </a:rPr>
              <a:t> 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207"/>
            <a:ext cx="9144000" cy="44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9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Basic Plotting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89352"/>
            <a:ext cx="5997005" cy="54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Basic Plotting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4323" y="1207257"/>
            <a:ext cx="747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Plot the function between -15 and 15: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48" y="1742024"/>
            <a:ext cx="2225287" cy="686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300" t="11907" r="35923"/>
          <a:stretch/>
        </p:blipFill>
        <p:spPr>
          <a:xfrm>
            <a:off x="3135131" y="4615964"/>
            <a:ext cx="3439357" cy="2245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9685" y="2551925"/>
            <a:ext cx="7994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ourier"/>
                <a:cs typeface="Courier"/>
              </a:rPr>
              <a:t>p = (2^(3/4)* Pi^(1/4))^(-1)*</a:t>
            </a:r>
            <a:r>
              <a:rPr lang="fr-FR" b="1" dirty="0" err="1">
                <a:latin typeface="Courier"/>
                <a:cs typeface="Courier"/>
              </a:rPr>
              <a:t>Sqrt</a:t>
            </a:r>
            <a:r>
              <a:rPr lang="fr-FR" b="1" dirty="0">
                <a:latin typeface="Courier"/>
                <a:cs typeface="Courier"/>
              </a:rPr>
              <a:t>[</a:t>
            </a:r>
            <a:r>
              <a:rPr lang="fr-FR" b="1" dirty="0" err="1">
                <a:latin typeface="Courier"/>
                <a:cs typeface="Courier"/>
              </a:rPr>
              <a:t>Exp</a:t>
            </a:r>
            <a:r>
              <a:rPr lang="fr-FR" b="1" dirty="0">
                <a:latin typeface="Courier"/>
                <a:cs typeface="Courier"/>
              </a:rPr>
              <a:t>[-(1/8)*(x - 3)^2]]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966" y="2551925"/>
            <a:ext cx="86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In[1]:=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5185" y="5338771"/>
            <a:ext cx="105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Out[2]:=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8161" y="4349949"/>
            <a:ext cx="86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In[2]:=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0347" y="4367217"/>
            <a:ext cx="3052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Courier"/>
                <a:cs typeface="Courier"/>
              </a:rPr>
              <a:t>Plot[p, {x,-9, 15}]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939" y="3034027"/>
            <a:ext cx="105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Out[1]:=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7449" b="9730"/>
          <a:stretch/>
        </p:blipFill>
        <p:spPr>
          <a:xfrm>
            <a:off x="1255986" y="3020517"/>
            <a:ext cx="1594597" cy="9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 the Web For Free!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9054" y="1084276"/>
            <a:ext cx="8567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Hey, we can even use the </a:t>
            </a:r>
            <a:r>
              <a:rPr lang="en-US" sz="2400" dirty="0" err="1" smtClean="0">
                <a:latin typeface="Times New Roman"/>
                <a:cs typeface="Times New Roman"/>
              </a:rPr>
              <a:t>interwebs</a:t>
            </a:r>
            <a:r>
              <a:rPr lang="en-US" sz="2400" dirty="0" smtClean="0">
                <a:latin typeface="Times New Roman"/>
                <a:cs typeface="Times New Roman"/>
              </a:rPr>
              <a:t>: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Wolfram Alpha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8" y="3740908"/>
            <a:ext cx="8305800" cy="30829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1820" y="1549949"/>
            <a:ext cx="4906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http://www.wolframalpha.com</a:t>
            </a:r>
            <a:r>
              <a:rPr lang="en-US" sz="2800" dirty="0" smtClean="0">
                <a:hlinkClick r:id="rId4"/>
              </a:rPr>
              <a:t>/</a:t>
            </a:r>
            <a:endParaRPr lang="en-US" sz="2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153863"/>
            <a:ext cx="3898900" cy="14822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761" y="3417742"/>
            <a:ext cx="124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[</a:t>
            </a:r>
            <a:r>
              <a:rPr lang="en-US" sz="3600" i="1" dirty="0" smtClean="0">
                <a:latin typeface="Times New Roman"/>
                <a:cs typeface="Times New Roman"/>
              </a:rPr>
              <a:t>X</a:t>
            </a:r>
            <a:r>
              <a:rPr lang="en-US" sz="3600" baseline="30000" dirty="0" smtClean="0">
                <a:latin typeface="Times New Roman"/>
                <a:cs typeface="Times New Roman"/>
              </a:rPr>
              <a:t>2</a:t>
            </a:r>
            <a:r>
              <a:rPr lang="en-US" sz="3600" dirty="0" smtClean="0">
                <a:latin typeface="Times New Roman"/>
                <a:cs typeface="Times New Roman"/>
              </a:rPr>
              <a:t>]</a:t>
            </a:r>
            <a:endParaRPr lang="en-US" sz="3600" dirty="0">
              <a:latin typeface="Times New Roman"/>
              <a:cs typeface="Times New Roman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4188" y="4071181"/>
            <a:ext cx="950912" cy="60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4188" y="4064073"/>
            <a:ext cx="1065212" cy="200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12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9054" y="969976"/>
            <a:ext cx="8985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Hey, we can even use the </a:t>
            </a:r>
            <a:r>
              <a:rPr lang="en-US" sz="2400" dirty="0" err="1" smtClean="0">
                <a:latin typeface="Times New Roman"/>
                <a:cs typeface="Times New Roman"/>
              </a:rPr>
              <a:t>interwebs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–OR–: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Wolfram Programming Lab!!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987469" y="1325550"/>
            <a:ext cx="8149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3"/>
              </a:rPr>
              <a:t>https://lab.open.wolframcloud.com/objects/wpl/</a:t>
            </a:r>
            <a:r>
              <a:rPr lang="en-US" sz="2400" dirty="0" smtClean="0">
                <a:hlinkClick r:id="rId3"/>
              </a:rPr>
              <a:t>GetStarted.nb</a:t>
            </a:r>
            <a:endParaRPr lang="en-US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54" y="2081169"/>
            <a:ext cx="8686800" cy="477683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59300" y="2848207"/>
            <a:ext cx="305749" cy="23789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34100" y="2848207"/>
            <a:ext cx="305749" cy="23789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76304" y="3151343"/>
            <a:ext cx="1008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Times New Roman"/>
                <a:cs typeface="Times New Roman"/>
              </a:rPr>
              <a:t>E</a:t>
            </a:r>
            <a:r>
              <a:rPr lang="en-US" sz="2800" dirty="0" smtClean="0">
                <a:latin typeface="Times New Roman"/>
                <a:cs typeface="Times New Roman"/>
              </a:rPr>
              <a:t>[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baseline="30000" dirty="0" smtClean="0">
                <a:latin typeface="Times New Roman"/>
                <a:cs typeface="Times New Roman"/>
              </a:rPr>
              <a:t>2</a:t>
            </a:r>
            <a:r>
              <a:rPr lang="en-US" sz="2800" dirty="0" smtClean="0">
                <a:latin typeface="Times New Roman"/>
                <a:cs typeface="Times New Roman"/>
              </a:rPr>
              <a:t>]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9804" y="3703896"/>
            <a:ext cx="88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latin typeface="Times New Roman"/>
                <a:cs typeface="Times New Roman"/>
              </a:rPr>
              <a:t>E</a:t>
            </a:r>
            <a:r>
              <a:rPr lang="en-US" sz="2800" dirty="0" smtClean="0">
                <a:latin typeface="Times New Roman"/>
                <a:cs typeface="Times New Roman"/>
              </a:rPr>
              <a:t>[</a:t>
            </a:r>
            <a:r>
              <a:rPr lang="en-US" sz="2800" i="1" dirty="0" smtClean="0">
                <a:latin typeface="Times New Roman"/>
                <a:cs typeface="Times New Roman"/>
              </a:rPr>
              <a:t>X</a:t>
            </a:r>
            <a:r>
              <a:rPr lang="en-US" sz="2800" dirty="0" smtClean="0">
                <a:latin typeface="Times New Roman"/>
                <a:cs typeface="Times New Roman"/>
              </a:rPr>
              <a:t>]</a:t>
            </a:r>
            <a:endParaRPr lang="en-US" sz="28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>
            <a:stCxn id="15" idx="1"/>
          </p:cNvCxnSpPr>
          <p:nvPr/>
        </p:nvCxnSpPr>
        <p:spPr>
          <a:xfrm flipH="1" flipV="1">
            <a:off x="3443446" y="3214844"/>
            <a:ext cx="1232858" cy="198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725118" y="3390901"/>
            <a:ext cx="3951186" cy="220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6" idx="1"/>
          </p:cNvCxnSpPr>
          <p:nvPr/>
        </p:nvCxnSpPr>
        <p:spPr>
          <a:xfrm flipH="1" flipV="1">
            <a:off x="3443445" y="3588619"/>
            <a:ext cx="1296359" cy="376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22301" y="3822700"/>
            <a:ext cx="4117503" cy="1555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-1" y="4577834"/>
            <a:ext cx="6613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is old text-input based </a:t>
            </a:r>
            <a:r>
              <a:rPr lang="en-US" i="1" u="sng" dirty="0" err="1" smtClean="0">
                <a:latin typeface="Times New Roman"/>
                <a:cs typeface="Times New Roman"/>
              </a:rPr>
              <a:t>Mathematica</a:t>
            </a:r>
            <a:r>
              <a:rPr lang="en-US" dirty="0" smtClean="0">
                <a:latin typeface="Times New Roman"/>
                <a:cs typeface="Times New Roman"/>
              </a:rPr>
              <a:t> but is </a:t>
            </a:r>
            <a:r>
              <a:rPr lang="en-US" b="1" dirty="0" smtClean="0">
                <a:latin typeface="Times New Roman"/>
                <a:cs typeface="Times New Roman"/>
              </a:rPr>
              <a:t>VERY POWERFUL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22254" y="4979432"/>
            <a:ext cx="5565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smtClean="0">
                <a:latin typeface="Times New Roman"/>
                <a:cs typeface="Times New Roman"/>
              </a:rPr>
              <a:t>Definitely worth learning</a:t>
            </a:r>
            <a:r>
              <a:rPr lang="en-US" dirty="0" smtClean="0">
                <a:latin typeface="Times New Roman"/>
                <a:cs typeface="Times New Roman"/>
              </a:rPr>
              <a:t>, especially because it’s FREE!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68491" y="5501164"/>
            <a:ext cx="3635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b="1" dirty="0" smtClean="0">
                <a:latin typeface="Times New Roman"/>
                <a:cs typeface="Times New Roman"/>
              </a:rPr>
              <a:t>Help</a:t>
            </a:r>
            <a:r>
              <a:rPr lang="en-US" dirty="0" smtClean="0">
                <a:latin typeface="Times New Roman"/>
                <a:cs typeface="Times New Roman"/>
              </a:rPr>
              <a:t> is great and easy to use!!!!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4089400" y="3151343"/>
            <a:ext cx="2524184" cy="2563657"/>
            <a:chOff x="4089400" y="3151343"/>
            <a:chExt cx="2524184" cy="2563657"/>
          </a:xfrm>
        </p:grpSpPr>
        <p:cxnSp>
          <p:nvCxnSpPr>
            <p:cNvPr id="37" name="Straight Arrow Connector 36"/>
            <p:cNvCxnSpPr/>
            <p:nvPr/>
          </p:nvCxnSpPr>
          <p:spPr>
            <a:xfrm flipH="1" flipV="1">
              <a:off x="6324600" y="3151343"/>
              <a:ext cx="288984" cy="234982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4089400" y="5501164"/>
              <a:ext cx="2524184" cy="21383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 the Web For Free!</a:t>
            </a:r>
          </a:p>
        </p:txBody>
      </p:sp>
    </p:spTree>
    <p:extLst>
      <p:ext uri="{BB962C8B-B14F-4D97-AF65-F5344CB8AC3E}">
        <p14:creationId xmlns:p14="http://schemas.microsoft.com/office/powerpoint/2010/main" val="2734549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33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9054" y="1084276"/>
            <a:ext cx="8985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Hey, we can even use the </a:t>
            </a:r>
            <a:r>
              <a:rPr lang="en-US" sz="2400" dirty="0" err="1" smtClean="0">
                <a:latin typeface="Times New Roman"/>
                <a:cs typeface="Times New Roman"/>
              </a:rPr>
              <a:t>interwebs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–OR–: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Wolfram Programming Lab!!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1669" y="1630350"/>
            <a:ext cx="615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https://lab.open.wolframcloud.com/objects/wpl/</a:t>
            </a:r>
            <a:r>
              <a:rPr lang="en-US" dirty="0" smtClean="0">
                <a:hlinkClick r:id="rId3"/>
              </a:rPr>
              <a:t>GetStarted.nb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2" y="2451100"/>
            <a:ext cx="9144000" cy="429949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64000" y="3043353"/>
            <a:ext cx="305749" cy="23789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216400" y="3987800"/>
            <a:ext cx="1625600" cy="279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2" idx="2"/>
          </p:cNvCxnSpPr>
          <p:nvPr/>
        </p:nvCxnSpPr>
        <p:spPr>
          <a:xfrm flipH="1">
            <a:off x="4216400" y="3281246"/>
            <a:ext cx="475" cy="9859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77100" y="2772006"/>
            <a:ext cx="1435100" cy="271347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378200" y="2903653"/>
            <a:ext cx="4838700" cy="34844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33659" y="617909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Type in search terms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 the Web For Free!</a:t>
            </a:r>
          </a:p>
        </p:txBody>
      </p:sp>
    </p:spTree>
    <p:extLst>
      <p:ext uri="{BB962C8B-B14F-4D97-AF65-F5344CB8AC3E}">
        <p14:creationId xmlns:p14="http://schemas.microsoft.com/office/powerpoint/2010/main" val="2246826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9054" y="1084276"/>
            <a:ext cx="8985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Hey, we can even use the </a:t>
            </a:r>
            <a:r>
              <a:rPr lang="en-US" sz="2400" dirty="0" err="1" smtClean="0">
                <a:latin typeface="Times New Roman"/>
                <a:cs typeface="Times New Roman"/>
              </a:rPr>
              <a:t>interwebs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–OR–: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Wolfram Programming Lab!!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1669" y="1630350"/>
            <a:ext cx="615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https://lab.open.wolframcloud.com/objects/wpl/</a:t>
            </a:r>
            <a:r>
              <a:rPr lang="en-US" dirty="0" smtClean="0">
                <a:hlinkClick r:id="rId3"/>
              </a:rPr>
              <a:t>GetStarted.nb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3082"/>
            <a:ext cx="9144000" cy="4307557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on the Web For Free!</a:t>
            </a:r>
          </a:p>
        </p:txBody>
      </p:sp>
    </p:spTree>
    <p:extLst>
      <p:ext uri="{BB962C8B-B14F-4D97-AF65-F5344CB8AC3E}">
        <p14:creationId xmlns:p14="http://schemas.microsoft.com/office/powerpoint/2010/main" val="4052077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235602"/>
            <a:ext cx="8686800" cy="247260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Primarily a computer program to do symbolic algebra and calculus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Does Plotting, Numerical and Web stuff too.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Very similar to Maple (beloved by Dr. </a:t>
            </a:r>
            <a:r>
              <a:rPr lang="en-US" sz="3200" dirty="0" err="1" smtClean="0">
                <a:solidFill>
                  <a:srgbClr val="000000"/>
                </a:solidFill>
                <a:latin typeface="Times New Roman" pitchFamily="18" charset="0"/>
              </a:rPr>
              <a:t>Shenkin</a:t>
            </a: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 smtClean="0">
                <a:latin typeface="Times New Roman"/>
                <a:cs typeface="Times New Roman"/>
              </a:rPr>
              <a:t>What is </a:t>
            </a:r>
            <a:r>
              <a:rPr lang="en-US" sz="3600" dirty="0" err="1" smtClean="0">
                <a:latin typeface="Times New Roman"/>
                <a:cs typeface="Times New Roman"/>
              </a:rPr>
              <a:t>Mathematica</a:t>
            </a:r>
            <a:r>
              <a:rPr lang="en-US" sz="3600" dirty="0" smtClean="0">
                <a:latin typeface="Times New Roman"/>
                <a:cs typeface="Times New Roman"/>
              </a:rPr>
              <a:t>?</a:t>
            </a:r>
            <a:endParaRPr lang="en-GB" sz="3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1775" y="3948202"/>
            <a:ext cx="8686800" cy="247260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 (or Maple) will help you do </a:t>
            </a:r>
            <a:r>
              <a:rPr lang="en-US" sz="3200" b="1" i="1" u="sng" dirty="0" smtClean="0">
                <a:solidFill>
                  <a:srgbClr val="000000"/>
                </a:solidFill>
                <a:latin typeface="Times New Roman" pitchFamily="18" charset="0"/>
              </a:rPr>
              <a:t>parts</a:t>
            </a: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 of </a:t>
            </a:r>
            <a:r>
              <a:rPr lang="en-US" sz="3200" b="1" dirty="0" smtClean="0">
                <a:solidFill>
                  <a:srgbClr val="000000"/>
                </a:solidFill>
                <a:latin typeface="Times New Roman" pitchFamily="18" charset="0"/>
              </a:rPr>
              <a:t>homework problems </a:t>
            </a: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3200" b="1" dirty="0" smtClean="0">
                <a:solidFill>
                  <a:srgbClr val="000000"/>
                </a:solidFill>
                <a:latin typeface="Times New Roman" pitchFamily="18" charset="0"/>
              </a:rPr>
              <a:t>exam questions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I’ll tutor </a:t>
            </a:r>
            <a:r>
              <a:rPr lang="en-US" sz="28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2800" dirty="0" smtClean="0">
                <a:solidFill>
                  <a:srgbClr val="000000"/>
                </a:solidFill>
                <a:latin typeface="Times New Roman" pitchFamily="18" charset="0"/>
              </a:rPr>
              <a:t>, but you may use Maple if you feel more comfortable with it.</a:t>
            </a:r>
          </a:p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2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Moments and Expectation Values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9054" y="1084276"/>
            <a:ext cx="89852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Hey, we can even use the </a:t>
            </a:r>
            <a:r>
              <a:rPr lang="en-US" sz="2400" dirty="0" err="1" smtClean="0">
                <a:latin typeface="Times New Roman"/>
                <a:cs typeface="Times New Roman"/>
              </a:rPr>
              <a:t>interwebs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Times New Roman"/>
                <a:cs typeface="Times New Roman"/>
              </a:rPr>
              <a:t>–OR–: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Wolfram Programming Lab!!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7" name="Rectangle 6"/>
          <p:cNvSpPr/>
          <p:nvPr/>
        </p:nvSpPr>
        <p:spPr>
          <a:xfrm>
            <a:off x="1571669" y="1630350"/>
            <a:ext cx="615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https://lab.open.wolframcloud.com/objects/wpl/</a:t>
            </a:r>
            <a:r>
              <a:rPr lang="en-US" dirty="0" smtClean="0">
                <a:hlinkClick r:id="rId3"/>
              </a:rPr>
              <a:t>GetStarted.nb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8" y="2576742"/>
            <a:ext cx="9144000" cy="42812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288" y="6070600"/>
            <a:ext cx="349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Examples you can try out, click on, cut and paste!!!!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09800" y="6527800"/>
            <a:ext cx="264160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6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Integration with </a:t>
            </a:r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Expectation Values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4323" y="1207257"/>
            <a:ext cx="7473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Say an object’s wave function is: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188" y="3558163"/>
            <a:ext cx="82026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Give an expression for the variance of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(the object’s location) with respect to the wave functions corresponding  its probability  distribution.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270" y="4914993"/>
            <a:ext cx="70095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In other words</a:t>
            </a:r>
            <a:r>
              <a:rPr lang="en-US" sz="2200" dirty="0">
                <a:latin typeface="Times New Roman"/>
                <a:cs typeface="Times New Roman"/>
              </a:rPr>
              <a:t>,</a:t>
            </a:r>
            <a:r>
              <a:rPr lang="en-US" sz="2200" dirty="0" smtClean="0">
                <a:latin typeface="Times New Roman"/>
                <a:cs typeface="Times New Roman"/>
              </a:rPr>
              <a:t> evaluate the below and show it is equal to 4: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4011"/>
          <a:stretch/>
        </p:blipFill>
        <p:spPr>
          <a:xfrm>
            <a:off x="393700" y="5662733"/>
            <a:ext cx="5506082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5989" t="-1" b="-19344"/>
          <a:stretch/>
        </p:blipFill>
        <p:spPr>
          <a:xfrm>
            <a:off x="5899782" y="5662733"/>
            <a:ext cx="2837818" cy="621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2" y="1939162"/>
            <a:ext cx="7327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6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Integration with </a:t>
            </a:r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Expectation Values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775"/>
            <a:ext cx="9144000" cy="48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8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Finding your Way Around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 descr="Screen Shot 2015-08-31 at 12.4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3" y="1664099"/>
            <a:ext cx="8384595" cy="50625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9326614">
            <a:off x="681847" y="3665344"/>
            <a:ext cx="2262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“Notebook” area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5883108" y="3019359"/>
            <a:ext cx="394154" cy="338469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71304" y="1872425"/>
            <a:ext cx="2635872" cy="338469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02773" y="1281449"/>
            <a:ext cx="2998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“Palettes” for </a:t>
            </a:r>
            <a:r>
              <a:rPr lang="en-GB" dirty="0" err="1" smtClean="0">
                <a:solidFill>
                  <a:srgbClr val="000000"/>
                </a:solidFill>
                <a:latin typeface="Times New Roman" pitchFamily="18" charset="0"/>
              </a:rPr>
              <a:t>fancyer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notation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79375" y="14072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 smtClean="0">
                <a:latin typeface="Times New Roman"/>
                <a:cs typeface="Times New Roman"/>
              </a:rPr>
              <a:t>How do I enter a calculation?</a:t>
            </a:r>
            <a:endParaRPr lang="en-GB" sz="3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06" y="1219544"/>
            <a:ext cx="6238882" cy="542311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390366" y="1443037"/>
            <a:ext cx="317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64052" y="1112741"/>
            <a:ext cx="2664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Type it in like you would on a calculator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75860" y="1875864"/>
            <a:ext cx="1255321" cy="42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89576" y="1733936"/>
            <a:ext cx="3810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Type &lt;SHIFT&gt;&lt;RETURN&gt; to evaluate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513449" y="2661183"/>
            <a:ext cx="317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787135" y="2330887"/>
            <a:ext cx="26642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Make it a little more readable with fancy notation from the palettes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437783" y="4930475"/>
            <a:ext cx="317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828253" y="4726449"/>
            <a:ext cx="4076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This is a way to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e 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something quickly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591213" y="5988028"/>
            <a:ext cx="9259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590182" y="5784002"/>
            <a:ext cx="5000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A little fancier notation with help from the palettes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36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 err="1" smtClean="0">
                <a:latin typeface="Times New Roman"/>
                <a:cs typeface="Times New Roman"/>
              </a:rPr>
              <a:t>Mathematica</a:t>
            </a:r>
            <a:r>
              <a:rPr lang="en-US" sz="3600" dirty="0">
                <a:latin typeface="Times New Roman"/>
                <a:cs typeface="Times New Roman"/>
              </a:rPr>
              <a:t> </a:t>
            </a:r>
            <a:r>
              <a:rPr lang="en-US" sz="3600" dirty="0" smtClean="0">
                <a:latin typeface="Times New Roman"/>
                <a:cs typeface="Times New Roman"/>
              </a:rPr>
              <a:t>Help is </a:t>
            </a:r>
            <a:r>
              <a:rPr lang="en-US" sz="3600" dirty="0">
                <a:latin typeface="Times New Roman"/>
                <a:cs typeface="Times New Roman"/>
              </a:rPr>
              <a:t>Y</a:t>
            </a:r>
            <a:r>
              <a:rPr lang="en-US" sz="3600" dirty="0" smtClean="0">
                <a:latin typeface="Times New Roman"/>
                <a:cs typeface="Times New Roman"/>
              </a:rPr>
              <a:t>our Friend</a:t>
            </a:r>
            <a:endParaRPr lang="en-GB" sz="3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19" y="2043691"/>
            <a:ext cx="7092322" cy="468694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481673" y="1781109"/>
            <a:ext cx="1138666" cy="6423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620339" y="1331636"/>
            <a:ext cx="18517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Search Box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322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283503"/>
            <a:ext cx="8686800" cy="599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How do I do integrals in </a:t>
            </a:r>
            <a:r>
              <a:rPr lang="en-US" sz="32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3200" dirty="0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  <a:endParaRPr lang="en-US" sz="28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 err="1" smtClean="0">
                <a:latin typeface="Times New Roman"/>
                <a:cs typeface="Times New Roman"/>
              </a:rPr>
              <a:t>Mathematica</a:t>
            </a:r>
            <a:r>
              <a:rPr lang="en-US" sz="3600" dirty="0" smtClean="0">
                <a:latin typeface="Times New Roman"/>
                <a:cs typeface="Times New Roman"/>
              </a:rPr>
              <a:t> Help is </a:t>
            </a:r>
            <a:r>
              <a:rPr lang="en-US" sz="3600" dirty="0">
                <a:latin typeface="Times New Roman"/>
                <a:cs typeface="Times New Roman"/>
              </a:rPr>
              <a:t>Y</a:t>
            </a:r>
            <a:r>
              <a:rPr lang="en-US" sz="3600" dirty="0" smtClean="0">
                <a:latin typeface="Times New Roman"/>
                <a:cs typeface="Times New Roman"/>
              </a:rPr>
              <a:t>our Friend</a:t>
            </a:r>
            <a:endParaRPr lang="en-GB" sz="36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60" y="2085014"/>
            <a:ext cx="7313740" cy="4772986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1196526" y="2124544"/>
            <a:ext cx="1839917" cy="313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026" y="1755212"/>
            <a:ext cx="23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A possible search term: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96526" y="3270233"/>
            <a:ext cx="972217" cy="124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6426" y="304635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Clickable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4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283503"/>
            <a:ext cx="8686800" cy="599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Basic structure of a </a:t>
            </a:r>
            <a:r>
              <a:rPr lang="en-US" sz="24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 New Roman" pitchFamily="18" charset="0"/>
              </a:rPr>
              <a:t>help page:</a:t>
            </a:r>
            <a:endParaRPr lang="en-US" sz="2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230408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err="1" smtClean="0">
                <a:latin typeface="Times New Roman"/>
                <a:cs typeface="Times New Roman"/>
              </a:rPr>
              <a:t>Mathematica</a:t>
            </a:r>
            <a:r>
              <a:rPr lang="en-US" sz="3200" dirty="0" smtClean="0">
                <a:latin typeface="Times New Roman"/>
                <a:cs typeface="Times New Roman"/>
              </a:rPr>
              <a:t> Help is </a:t>
            </a:r>
            <a:r>
              <a:rPr lang="en-US" sz="3200" dirty="0">
                <a:latin typeface="Times New Roman"/>
                <a:cs typeface="Times New Roman"/>
              </a:rPr>
              <a:t>Y</a:t>
            </a:r>
            <a:r>
              <a:rPr lang="en-US" sz="3200" dirty="0" smtClean="0">
                <a:latin typeface="Times New Roman"/>
                <a:cs typeface="Times New Roman"/>
              </a:rPr>
              <a:t>our Friend</a:t>
            </a:r>
            <a:endParaRPr lang="en-GB" sz="3200" dirty="0" smtClean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4026" y="2124544"/>
            <a:ext cx="2499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Function syntax. Usually not too helpful for beginners: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65" y="1883304"/>
            <a:ext cx="6620735" cy="49746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2406"/>
            <a:ext cx="2499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imes New Roman" pitchFamily="18" charset="0"/>
              </a:rPr>
              <a:t>Runnable examples!! Very helpful for beginners!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40854" y="2891108"/>
            <a:ext cx="919696" cy="291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2160550" y="2014702"/>
            <a:ext cx="598530" cy="23504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39969" y="5664509"/>
            <a:ext cx="9196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2159665" y="4496573"/>
            <a:ext cx="598530" cy="23504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9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Derivatives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6" y="1459726"/>
            <a:ext cx="6992578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5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Derivatives in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7" y="1459726"/>
            <a:ext cx="5138647" cy="533628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583897" y="1635116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83897" y="3043052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56887" y="4429981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028279" y="6217498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60511" y="1421252"/>
            <a:ext cx="33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Fastest way to request a derivative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39921" y="2858386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A little fancier notation using special symbol from a palette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39921" y="4266322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When </a:t>
            </a:r>
            <a:r>
              <a:rPr lang="en-GB" dirty="0" err="1" smtClean="0">
                <a:solidFill>
                  <a:srgbClr val="000000"/>
                </a:solidFill>
                <a:latin typeface="Times New Roman" pitchFamily="18" charset="0"/>
              </a:rPr>
              <a:t>fefining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a “symbolic function” you can use ‘ notation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729844" y="4759357"/>
            <a:ext cx="0" cy="138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47418" y="4657162"/>
            <a:ext cx="3182426" cy="240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90295" y="5981926"/>
            <a:ext cx="4526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This doesn’t work 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  <a:sym typeface="Wingdings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03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745</Words>
  <Application>Microsoft Macintosh PowerPoint</Application>
  <PresentationFormat>On-screen Show (4:3)</PresentationFormat>
  <Paragraphs>86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Jay College of Criminal Justice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Petraco</dc:creator>
  <cp:lastModifiedBy>npetraco</cp:lastModifiedBy>
  <cp:revision>39</cp:revision>
  <dcterms:created xsi:type="dcterms:W3CDTF">2014-05-27T04:15:11Z</dcterms:created>
  <dcterms:modified xsi:type="dcterms:W3CDTF">2017-08-27T15:08:39Z</dcterms:modified>
</cp:coreProperties>
</file>